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97" r:id="rId7"/>
    <p:sldId id="262" r:id="rId8"/>
    <p:sldId id="263" r:id="rId9"/>
    <p:sldId id="264" r:id="rId10"/>
    <p:sldId id="265" r:id="rId11"/>
    <p:sldId id="266" r:id="rId12"/>
    <p:sldId id="304" r:id="rId13"/>
    <p:sldId id="305" r:id="rId14"/>
    <p:sldId id="267" r:id="rId15"/>
    <p:sldId id="268" r:id="rId16"/>
    <p:sldId id="299" r:id="rId17"/>
    <p:sldId id="273" r:id="rId18"/>
    <p:sldId id="301" r:id="rId19"/>
    <p:sldId id="300" r:id="rId20"/>
    <p:sldId id="302" r:id="rId21"/>
    <p:sldId id="307" r:id="rId22"/>
    <p:sldId id="303" r:id="rId23"/>
    <p:sldId id="269" r:id="rId24"/>
    <p:sldId id="270" r:id="rId25"/>
    <p:sldId id="271" r:id="rId26"/>
    <p:sldId id="272" r:id="rId27"/>
    <p:sldId id="274" r:id="rId28"/>
    <p:sldId id="276" r:id="rId29"/>
    <p:sldId id="275" r:id="rId30"/>
    <p:sldId id="283" r:id="rId31"/>
    <p:sldId id="284" r:id="rId32"/>
    <p:sldId id="279" r:id="rId33"/>
    <p:sldId id="280" r:id="rId34"/>
    <p:sldId id="281" r:id="rId35"/>
    <p:sldId id="282" r:id="rId36"/>
    <p:sldId id="306" r:id="rId37"/>
    <p:sldId id="286" r:id="rId38"/>
    <p:sldId id="287" r:id="rId39"/>
    <p:sldId id="288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4E-2"/>
          <c:y val="2.5454545454545455E-2"/>
          <c:w val="0.59911894273127753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A3E-48ED-A109-FF037F5889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A3E-48ED-A109-FF037F5889C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A3E-48ED-A109-FF037F588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2947568"/>
        <c:axId val="1112953552"/>
      </c:scatterChart>
      <c:valAx>
        <c:axId val="1112947568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1112953552"/>
        <c:crosses val="autoZero"/>
        <c:crossBetween val="midCat"/>
        <c:majorUnit val="1"/>
        <c:minorUnit val="0.1"/>
      </c:valAx>
      <c:valAx>
        <c:axId val="1112953552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1112947568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0.06918</cdr:x>
      <cdr:y>0.07148</cdr:y>
    </cdr:from>
    <cdr:to>
      <cdr:x>0.56291</cdr:x>
      <cdr:y>0.45617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406400" y="230909"/>
          <a:ext cx="2900218" cy="1242772"/>
        </a:xfrm>
        <a:custGeom xmlns:a="http://schemas.openxmlformats.org/drawingml/2006/main">
          <a:avLst/>
          <a:gdLst>
            <a:gd name="connsiteX0" fmla="*/ 0 w 2900218"/>
            <a:gd name="connsiteY0" fmla="*/ 452582 h 1242772"/>
            <a:gd name="connsiteX1" fmla="*/ 498764 w 2900218"/>
            <a:gd name="connsiteY1" fmla="*/ 1237673 h 1242772"/>
            <a:gd name="connsiteX2" fmla="*/ 951345 w 2900218"/>
            <a:gd name="connsiteY2" fmla="*/ 775855 h 1242772"/>
            <a:gd name="connsiteX3" fmla="*/ 2235200 w 2900218"/>
            <a:gd name="connsiteY3" fmla="*/ 471055 h 1242772"/>
            <a:gd name="connsiteX4" fmla="*/ 2881745 w 2900218"/>
            <a:gd name="connsiteY4" fmla="*/ 0 h 1242772"/>
            <a:gd name="connsiteX5" fmla="*/ 2881745 w 2900218"/>
            <a:gd name="connsiteY5" fmla="*/ 0 h 1242772"/>
            <a:gd name="connsiteX6" fmla="*/ 2900218 w 2900218"/>
            <a:gd name="connsiteY6" fmla="*/ 0 h 1242772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900218" h="1242772">
              <a:moveTo>
                <a:pt x="0" y="452582"/>
              </a:moveTo>
              <a:cubicBezTo>
                <a:pt x="170103" y="818188"/>
                <a:pt x="340207" y="1183794"/>
                <a:pt x="498764" y="1237673"/>
              </a:cubicBezTo>
              <a:cubicBezTo>
                <a:pt x="657321" y="1291552"/>
                <a:pt x="661939" y="903625"/>
                <a:pt x="951345" y="775855"/>
              </a:cubicBezTo>
              <a:cubicBezTo>
                <a:pt x="1240751" y="648085"/>
                <a:pt x="1913467" y="600364"/>
                <a:pt x="2235200" y="471055"/>
              </a:cubicBezTo>
              <a:cubicBezTo>
                <a:pt x="2556933" y="341746"/>
                <a:pt x="2881745" y="0"/>
                <a:pt x="2881745" y="0"/>
              </a:cubicBezTo>
              <a:lnTo>
                <a:pt x="2881745" y="0"/>
              </a:lnTo>
              <a:lnTo>
                <a:pt x="2900218" y="0"/>
              </a:lnTo>
            </a:path>
          </a:pathLst>
        </a:custGeom>
        <a:noFill xmlns:a="http://schemas.openxmlformats.org/drawingml/2006/main"/>
        <a:ln xmlns:a="http://schemas.openxmlformats.org/drawingml/2006/main">
          <a:headEnd type="triangle" w="med" len="med"/>
          <a:tailEnd type="triangle" w="med" len="me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3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1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3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8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1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8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1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0D6B-4DA0-473E-AC6C-650BE67E8B7D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D81CA-46C1-46C4-999E-9809ED556A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0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Acosta/</a:t>
            </a:r>
            <a:r>
              <a:rPr lang="en-US" dirty="0" err="1" smtClean="0"/>
              <a:t>Karwowski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- graphically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Even                odd                   neither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2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- algebraically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Even  /  odd/ neither</a:t>
            </a:r>
          </a:p>
          <a:p>
            <a:r>
              <a:rPr lang="en-US" dirty="0" smtClean="0"/>
              <a:t>       f(x) = x</a:t>
            </a:r>
            <a:r>
              <a:rPr lang="en-US" baseline="30000" dirty="0" smtClean="0"/>
              <a:t>2</a:t>
            </a:r>
            <a:r>
              <a:rPr lang="en-US" dirty="0" smtClean="0"/>
              <a:t>             g(x) = x</a:t>
            </a:r>
            <a:r>
              <a:rPr lang="en-US" baseline="30000" dirty="0" smtClean="0"/>
              <a:t>3</a:t>
            </a:r>
            <a:r>
              <a:rPr lang="en-US" dirty="0" smtClean="0"/>
              <a:t>             k(x) = x + 5</a:t>
            </a:r>
          </a:p>
          <a:p>
            <a:endParaRPr lang="en-US" dirty="0"/>
          </a:p>
          <a:p>
            <a:r>
              <a:rPr lang="en-US" dirty="0" smtClean="0"/>
              <a:t>   m(x) = x</a:t>
            </a:r>
            <a:r>
              <a:rPr lang="en-US" baseline="30000" dirty="0" smtClean="0"/>
              <a:t>2</a:t>
            </a:r>
            <a:r>
              <a:rPr lang="en-US" dirty="0" smtClean="0"/>
              <a:t> – 1      n(x) = x</a:t>
            </a:r>
            <a:r>
              <a:rPr lang="en-US" baseline="30000" dirty="0" smtClean="0"/>
              <a:t>3</a:t>
            </a:r>
            <a:r>
              <a:rPr lang="en-US" dirty="0" smtClean="0"/>
              <a:t> – 1       j(x) = (3+x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</a:p>
          <a:p>
            <a:endParaRPr lang="en-US" baseline="30000" dirty="0"/>
          </a:p>
          <a:p>
            <a:r>
              <a:rPr lang="en-US" baseline="30000" dirty="0" smtClean="0"/>
              <a:t>  </a:t>
            </a:r>
            <a:r>
              <a:rPr lang="en-US" dirty="0" smtClean="0"/>
              <a:t>l(x)= (x</a:t>
            </a:r>
            <a:r>
              <a:rPr lang="en-US" baseline="30000" dirty="0" smtClean="0"/>
              <a:t>5</a:t>
            </a:r>
            <a:r>
              <a:rPr lang="en-US" dirty="0" smtClean="0"/>
              <a:t> – x)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5518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Slope vs average rate of change</a:t>
                </a:r>
              </a:p>
              <a:p>
                <a:endParaRPr lang="en-US" dirty="0"/>
              </a:p>
              <a:p>
                <a:r>
                  <a:rPr lang="en-US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                </a:t>
                </a:r>
              </a:p>
              <a:p>
                <a:endParaRPr lang="en-US" dirty="0"/>
              </a:p>
              <a:p>
                <a:r>
                  <a:rPr lang="en-US" dirty="0"/>
                  <a:t>average rate of </a:t>
                </a:r>
                <a:r>
                  <a:rPr lang="en-US" dirty="0" smtClean="0"/>
                  <a:t>change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0461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f(x) = 2x</a:t>
            </a:r>
            <a:r>
              <a:rPr lang="en-US" baseline="30000" dirty="0" smtClean="0"/>
              <a:t>3 </a:t>
            </a:r>
            <a:r>
              <a:rPr lang="en-US" dirty="0" smtClean="0"/>
              <a:t>– 3x    find the </a:t>
            </a:r>
            <a:r>
              <a:rPr lang="en-US" dirty="0"/>
              <a:t>average rate of </a:t>
            </a:r>
            <a:r>
              <a:rPr lang="en-US" dirty="0" smtClean="0"/>
              <a:t>change for x = 1  and x = 2</a:t>
            </a:r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average rate of </a:t>
            </a:r>
            <a:r>
              <a:rPr lang="en-US" dirty="0" smtClean="0"/>
              <a:t>change for the given </a:t>
            </a:r>
            <a:r>
              <a:rPr lang="en-US" dirty="0" err="1" smtClean="0"/>
              <a:t>pointd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041363"/>
              </p:ext>
            </p:extLst>
          </p:nvPr>
        </p:nvGraphicFramePr>
        <p:xfrm>
          <a:off x="1676400" y="36576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Graph system" r:id="rId3" imgW="6095951" imgH="4067100" progId="GraphFile">
                  <p:embed/>
                </p:oleObj>
              </mc:Choice>
              <mc:Fallback>
                <p:oleObj name="Graph system" r:id="rId3" imgW="6095951" imgH="4067100" progId="GraphFil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657600"/>
                        <a:ext cx="6096000" cy="406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6334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some basic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f(x) = x</a:t>
                </a:r>
              </a:p>
              <a:p>
                <a:r>
                  <a:rPr lang="en-US" dirty="0"/>
                  <a:t>g</a:t>
                </a:r>
                <a:r>
                  <a:rPr lang="en-US" dirty="0" smtClean="0"/>
                  <a:t>(x) = x</a:t>
                </a:r>
                <a:r>
                  <a:rPr lang="en-US" baseline="30000" dirty="0" smtClean="0"/>
                  <a:t>2</a:t>
                </a:r>
              </a:p>
              <a:p>
                <a:r>
                  <a:rPr lang="en-US" dirty="0" smtClean="0"/>
                  <a:t>h(x) = x</a:t>
                </a:r>
                <a:r>
                  <a:rPr lang="en-US" baseline="30000" dirty="0" smtClean="0"/>
                  <a:t>3</a:t>
                </a:r>
              </a:p>
              <a:p>
                <a:r>
                  <a:rPr lang="en-US" dirty="0" smtClean="0"/>
                  <a:t>k(x) = |x|</a:t>
                </a:r>
              </a:p>
              <a:p>
                <a:r>
                  <a:rPr lang="en-US" dirty="0" smtClean="0"/>
                  <a:t> r(x) = 1/x</a:t>
                </a:r>
              </a:p>
              <a:p>
                <a:r>
                  <a:rPr lang="en-US" dirty="0" smtClean="0"/>
                  <a:t>m(x)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n(x)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097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Combinations and compositions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36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Combinations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(f + g)(x)   =  f(x) + g(x)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(f – g)(x)  = f(x) – g(x)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(f · g)(x)   or (</a:t>
                </a:r>
                <a:r>
                  <a:rPr lang="en-US" dirty="0" err="1" smtClean="0"/>
                  <a:t>fg</a:t>
                </a:r>
                <a:r>
                  <a:rPr lang="en-US" dirty="0" smtClean="0"/>
                  <a:t>)(x) =  f(x) · g(x)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(f/g)(x)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     (note:  (1/g(x)) = g(x)</a:t>
                </a:r>
                <a:r>
                  <a:rPr lang="en-US" baseline="30000" dirty="0" smtClean="0"/>
                  <a:t>-1</a:t>
                </a:r>
              </a:p>
              <a:p>
                <a:r>
                  <a:rPr lang="en-US" dirty="0" smtClean="0"/>
                  <a:t>Composition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(f </a:t>
                </a:r>
                <a:r>
                  <a:rPr lang="az-Cyrl-AZ" dirty="0" smtClean="0">
                    <a:latin typeface="Cambria Math"/>
                    <a:ea typeface="Cambria Math"/>
                  </a:rPr>
                  <a:t>∘</a:t>
                </a:r>
                <a:r>
                  <a:rPr lang="en-US" dirty="0" smtClean="0">
                    <a:latin typeface="Cambria Math"/>
                    <a:ea typeface="Cambria Math"/>
                  </a:rPr>
                  <a:t> g) =  f(g(x))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728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given f(x) = 2x + 5</a:t>
            </a:r>
          </a:p>
          <a:p>
            <a:r>
              <a:rPr lang="en-US" dirty="0"/>
              <a:t> </a:t>
            </a:r>
            <a:r>
              <a:rPr lang="en-US" dirty="0" smtClean="0"/>
              <a:t>What does f(3x) =</a:t>
            </a:r>
          </a:p>
          <a:p>
            <a:r>
              <a:rPr lang="en-US" dirty="0" smtClean="0"/>
              <a:t>What does f(x – 7) =</a:t>
            </a:r>
          </a:p>
          <a:p>
            <a:r>
              <a:rPr lang="en-US" dirty="0" smtClean="0"/>
              <a:t>What does f(x</a:t>
            </a:r>
            <a:r>
              <a:rPr lang="en-US" baseline="30000" dirty="0" smtClean="0"/>
              <a:t>2</a:t>
            </a:r>
            <a:r>
              <a:rPr lang="en-US" dirty="0" smtClean="0"/>
              <a:t>)=</a:t>
            </a:r>
          </a:p>
          <a:p>
            <a:endParaRPr lang="en-US" dirty="0"/>
          </a:p>
          <a:p>
            <a:r>
              <a:rPr lang="en-US" dirty="0" smtClean="0"/>
              <a:t>Essentially you are creating a new function.</a:t>
            </a:r>
          </a:p>
          <a:p>
            <a:r>
              <a:rPr lang="en-US" dirty="0" smtClean="0"/>
              <a:t>The new function will take on characteristics of the old function but will also insert new characteristics from the variable expression.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22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k(x) = 3x – 9    m(x) =  (2x – 7)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  n(x)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Find  (k + m)(3)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(</a:t>
                </a:r>
                <a:r>
                  <a:rPr lang="en-US" dirty="0" err="1" smtClean="0"/>
                  <a:t>mn</a:t>
                </a:r>
                <a:r>
                  <a:rPr lang="en-US" dirty="0" smtClean="0"/>
                  <a:t>)(-3)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(</a:t>
                </a:r>
                <a:r>
                  <a:rPr lang="en-US" dirty="0" err="1" smtClean="0"/>
                  <a:t>k</a:t>
                </a:r>
                <a:r>
                  <a:rPr lang="en-US" dirty="0" err="1" smtClean="0">
                    <a:latin typeface="Cambria Math"/>
                    <a:ea typeface="Cambria Math"/>
                  </a:rPr>
                  <a:t>∘n</a:t>
                </a:r>
                <a:r>
                  <a:rPr lang="en-US" dirty="0" smtClean="0">
                    <a:latin typeface="Cambria Math"/>
                    <a:ea typeface="Cambria Math"/>
                  </a:rPr>
                  <a:t>)(32)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203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f(x) =  x + 2      g(x)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         h(x) =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5x</a:t>
                </a:r>
              </a:p>
              <a:p>
                <a:endParaRPr lang="en-US" dirty="0"/>
              </a:p>
              <a:p>
                <a:r>
                  <a:rPr lang="en-US" dirty="0" smtClean="0"/>
                  <a:t>(f + h)(x) =</a:t>
                </a:r>
              </a:p>
              <a:p>
                <a:r>
                  <a:rPr lang="en-US" dirty="0" smtClean="0"/>
                  <a:t>(g/f)(x) = </a:t>
                </a:r>
              </a:p>
              <a:p>
                <a:r>
                  <a:rPr lang="en-US" dirty="0" smtClean="0"/>
                  <a:t>(</a:t>
                </a:r>
                <a:r>
                  <a:rPr lang="en-US" dirty="0" err="1" smtClean="0"/>
                  <a:t>f</a:t>
                </a:r>
                <a:r>
                  <a:rPr lang="en-US" dirty="0" err="1" smtClean="0">
                    <a:latin typeface="Cambria Math"/>
                    <a:ea typeface="Cambria Math"/>
                  </a:rPr>
                  <a:t>∘</a:t>
                </a:r>
                <a:r>
                  <a:rPr lang="en-US" dirty="0" err="1" smtClean="0">
                    <a:ea typeface="Cambria Math"/>
                  </a:rPr>
                  <a:t>g</a:t>
                </a:r>
                <a:r>
                  <a:rPr lang="en-US" dirty="0" smtClean="0">
                    <a:ea typeface="Cambria Math"/>
                  </a:rPr>
                  <a:t>)(x)  =</a:t>
                </a:r>
                <a:endParaRPr lang="en-US" dirty="0" smtClean="0">
                  <a:latin typeface="Cambria Math"/>
                  <a:ea typeface="Cambria Math"/>
                </a:endParaRP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(</a:t>
                </a:r>
                <a:r>
                  <a:rPr lang="en-US" dirty="0" err="1" smtClean="0">
                    <a:latin typeface="Cambria Math"/>
                    <a:ea typeface="Cambria Math"/>
                  </a:rPr>
                  <a:t>g∘</a:t>
                </a:r>
                <a:r>
                  <a:rPr lang="en-US" dirty="0" err="1" smtClean="0">
                    <a:ea typeface="Cambria Math"/>
                  </a:rPr>
                  <a:t>f</a:t>
                </a:r>
                <a:r>
                  <a:rPr lang="en-US" dirty="0" smtClean="0">
                    <a:ea typeface="Cambria Math"/>
                  </a:rPr>
                  <a:t>)(x) =</a:t>
                </a:r>
                <a:endParaRPr lang="en-US" dirty="0" smtClean="0">
                  <a:latin typeface="Cambria Math"/>
                  <a:ea typeface="Cambria Math"/>
                </a:endParaRPr>
              </a:p>
              <a:p>
                <a:r>
                  <a:rPr lang="en-US" dirty="0" smtClean="0"/>
                  <a:t>(</a:t>
                </a:r>
                <a:r>
                  <a:rPr lang="en-US" dirty="0" err="1" smtClean="0"/>
                  <a:t>fh</a:t>
                </a:r>
                <a:r>
                  <a:rPr lang="en-US" dirty="0" smtClean="0"/>
                  <a:t>)(x)=</a:t>
                </a:r>
              </a:p>
              <a:p>
                <a:r>
                  <a:rPr lang="en-US" dirty="0" smtClean="0"/>
                  <a:t>f(x)</a:t>
                </a:r>
                <a:r>
                  <a:rPr lang="en-US" baseline="30000" dirty="0" smtClean="0"/>
                  <a:t>-1 </a:t>
                </a:r>
                <a:r>
                  <a:rPr lang="en-US" dirty="0" smtClean="0"/>
                  <a:t>=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55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2 -a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Non-linear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reading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 find   (p + q)(5)</a:t>
            </a:r>
          </a:p>
          <a:p>
            <a:r>
              <a:rPr lang="en-US" dirty="0"/>
              <a:t> </a:t>
            </a:r>
            <a:r>
              <a:rPr lang="en-US" dirty="0" smtClean="0"/>
              <a:t>           (</a:t>
            </a:r>
            <a:r>
              <a:rPr lang="en-US" dirty="0" err="1" smtClean="0"/>
              <a:t>pq</a:t>
            </a:r>
            <a:r>
              <a:rPr lang="en-US" dirty="0" smtClean="0"/>
              <a:t>)(-3)</a:t>
            </a:r>
          </a:p>
          <a:p>
            <a:r>
              <a:rPr lang="en-US" dirty="0"/>
              <a:t> </a:t>
            </a:r>
            <a:r>
              <a:rPr lang="en-US" dirty="0" smtClean="0"/>
              <a:t>            (</a:t>
            </a:r>
            <a:r>
              <a:rPr lang="en-US" dirty="0" err="1" smtClean="0"/>
              <a:t>q</a:t>
            </a:r>
            <a:r>
              <a:rPr lang="en-US" dirty="0" err="1" smtClean="0">
                <a:latin typeface="Cambria Math"/>
                <a:ea typeface="Cambria Math"/>
              </a:rPr>
              <a:t>∘p</a:t>
            </a:r>
            <a:r>
              <a:rPr lang="en-US" dirty="0" smtClean="0">
                <a:latin typeface="Cambria Math"/>
                <a:ea typeface="Cambria Math"/>
              </a:rPr>
              <a:t>)(-6)</a:t>
            </a: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516318"/>
              </p:ext>
            </p:extLst>
          </p:nvPr>
        </p:nvGraphicFramePr>
        <p:xfrm>
          <a:off x="609600" y="3048000"/>
          <a:ext cx="5874162" cy="3230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295400" y="3200400"/>
            <a:ext cx="3276600" cy="182880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3124200"/>
            <a:ext cx="762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890655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42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 quotient- an application of compositions </a:t>
            </a:r>
            <a:r>
              <a:rPr lang="en-US" dirty="0"/>
              <a:t>and combinations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DQ -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Ex -  find the difference quotient for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f(x) = 3x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-7x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852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Linear compositions and combinations (transformations)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87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Families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When you create new functions based on one or more other functions you create “families” of functions with similar characteristics</a:t>
            </a:r>
          </a:p>
          <a:p>
            <a:r>
              <a:rPr lang="en-US" dirty="0" smtClean="0"/>
              <a:t>We have 7 basic functions on which to base families</a:t>
            </a:r>
          </a:p>
          <a:p>
            <a:r>
              <a:rPr lang="en-US" dirty="0" smtClean="0"/>
              <a:t>Transformations are functions formed by shifting and stretching known </a:t>
            </a:r>
            <a:r>
              <a:rPr lang="en-US" dirty="0" smtClean="0"/>
              <a:t>functions (</a:t>
            </a:r>
            <a:r>
              <a:rPr lang="en-US" smtClean="0"/>
              <a:t>linear composition/combination)</a:t>
            </a:r>
            <a:endParaRPr lang="en-US" dirty="0" smtClean="0"/>
          </a:p>
          <a:p>
            <a:r>
              <a:rPr lang="en-US" dirty="0" smtClean="0"/>
              <a:t>There are 3 types of transformations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translations -  shifts left, right, up, or down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dilations – stretching or shrinking either vertically or horizontally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rotating -  turning the shape around a given point</a:t>
            </a:r>
          </a:p>
          <a:p>
            <a:pPr marL="0" indent="0">
              <a:buNone/>
            </a:pPr>
            <a:r>
              <a:rPr lang="en-US" dirty="0" smtClean="0"/>
              <a:t>NOTE:  we will not discuss rotational transformations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52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A vertical translation occurs when you add the same amount to every y-coordinate in the function</a:t>
            </a:r>
          </a:p>
          <a:p>
            <a:pPr marL="0" indent="0">
              <a:buNone/>
            </a:pPr>
            <a:r>
              <a:rPr lang="en-US" dirty="0" smtClean="0"/>
              <a:t>            If  g(x) = f(x) + a then  g(x) is a vertical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translation of f(x);  a units</a:t>
            </a:r>
          </a:p>
          <a:p>
            <a:r>
              <a:rPr lang="en-US" dirty="0" smtClean="0"/>
              <a:t>A horizontal translation occurs when you add the same amount to every x- coordinate in the function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I</a:t>
            </a:r>
            <a:r>
              <a:rPr lang="en-US" dirty="0" smtClean="0"/>
              <a:t>f g(x) =  f(x – a) then g(x) is a horizontal translation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of f(x);  a units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42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the parent function and the transformation indicated- state the transformation in words- sketch both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f(x) = (x – 1)</a:t>
                </a:r>
                <a:r>
                  <a:rPr lang="en-US" baseline="30000" dirty="0" smtClean="0"/>
                  <a:t>2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k(x) = |x| + 7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j(x)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+5 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/>
                  <a:t>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m(x) = 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+ 9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dirty="0" smtClean="0"/>
                  <a:t> + 4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598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Dilations/flips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600" dirty="0" smtClean="0"/>
                  <a:t> A vertical dilation occurs when you multiply every y-coordinate by the same number – this is often called a scale factor -  a “flip” occurs if the number is negative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visually this is like sticking pins in the x-intercepts and pulling/pushing 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              up and down on the graph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      If   g(x) = a(f(x))  then g(x) is a vertical dilation  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                             a times “larger” than f(x)  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</a:t>
                </a:r>
              </a:p>
              <a:p>
                <a:r>
                  <a:rPr lang="en-US" sz="1600" dirty="0" smtClean="0"/>
                  <a:t>A horizontal dilation occurs when you multiply every x – coordinate by the same number.  A “flip” occurs if the number is negative.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If g(x) =  f(ax)   then g(x) is a horizontal dilation 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US" sz="1600" dirty="0" smtClean="0"/>
                  <a:t>times the size of f(x)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 visually this is like sticking a pin in the y- intercept and pushing/pulling sideways</a:t>
                </a:r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Note: It is frequently difficult to tell whether it is vertical or horizontal dilation from looking at the graph     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70" t="-404" r="-667" b="-5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795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the parent function and the transformation indicated and sketch both graphs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k(x) = (3x)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          m(x) = 9x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   </a:t>
                </a:r>
              </a:p>
              <a:p>
                <a:endParaRPr lang="en-US" dirty="0"/>
              </a:p>
              <a:p>
                <a:r>
                  <a:rPr lang="en-US" dirty="0" smtClean="0"/>
                  <a:t> f(x) =  - 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               g(x) =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</m:oMath>
                </a14:m>
                <a:r>
                  <a:rPr lang="en-US" dirty="0" smtClean="0"/>
                  <a:t>  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      j(x)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 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898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Dilations </a:t>
            </a:r>
            <a:r>
              <a:rPr lang="en-US" smtClean="0"/>
              <a:t>with translations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k(x)  =  4(x – 5)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   </a:t>
                </a:r>
              </a:p>
              <a:p>
                <a:endParaRPr lang="en-US" dirty="0"/>
              </a:p>
              <a:p>
                <a:r>
                  <a:rPr lang="en-US" dirty="0" smtClean="0"/>
                  <a:t>m(x) =  (2x +  5)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 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−8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095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Given a graph determine its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508183"/>
              </p:ext>
            </p:extLst>
          </p:nvPr>
        </p:nvGraphicFramePr>
        <p:xfrm>
          <a:off x="12700" y="1054100"/>
          <a:ext cx="911860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Graph System" r:id="rId3" imgW="10934754" imgH="5692140" progId="GraphFile">
                  <p:embed/>
                </p:oleObj>
              </mc:Choice>
              <mc:Fallback>
                <p:oleObj name="Graph System" r:id="rId3" imgW="10934754" imgH="5692140" progId="GraphFil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00" y="1054100"/>
                        <a:ext cx="9118600" cy="474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03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Nonlinear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75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Given a graph determine its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03120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Graph System" r:id="rId3" imgW="6096000" imgH="4061532" progId="GraphFile">
                  <p:embed/>
                </p:oleObj>
              </mc:Choice>
              <mc:Fallback>
                <p:oleObj name="Graph System" r:id="rId3" imgW="6096000" imgH="4061532" progId="GraphFil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508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Given a graph determine its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635064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Graph System" r:id="rId3" imgW="6096000" imgH="4061532" progId="GraphFile">
                  <p:embed/>
                </p:oleObj>
              </mc:Choice>
              <mc:Fallback>
                <p:oleObj name="Graph System" r:id="rId3" imgW="6096000" imgH="4061532" progId="GraphFil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6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section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Piece wise graphing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Sometimes an equation restricts the values of the domain</a:t>
            </a:r>
          </a:p>
          <a:p>
            <a:r>
              <a:rPr lang="en-US" dirty="0" smtClean="0"/>
              <a:t>Sometimes circumstances restrict the values of the domain</a:t>
            </a:r>
          </a:p>
          <a:p>
            <a:r>
              <a:rPr lang="en-US" dirty="0" smtClean="0"/>
              <a:t>Sometimes we choose to restrict domains</a:t>
            </a:r>
          </a:p>
        </p:txBody>
      </p:sp>
    </p:spTree>
    <p:extLst>
      <p:ext uri="{BB962C8B-B14F-4D97-AF65-F5344CB8AC3E}">
        <p14:creationId xmlns:p14="http://schemas.microsoft.com/office/powerpoint/2010/main" val="29721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Piecewise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that is built from pieces of functions by restricting the domain of each piece so that it does not overlap any other.</a:t>
            </a:r>
          </a:p>
          <a:p>
            <a:r>
              <a:rPr lang="en-US" dirty="0" smtClean="0"/>
              <a:t>Note:  sometimes the functions will connect and other times they will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+7      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≤−1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Find f(2)       f(-1)        f(-7)       the y-intercept</a:t>
                </a:r>
              </a:p>
              <a:p>
                <a:r>
                  <a:rPr lang="en-US" dirty="0" smtClean="0"/>
                  <a:t>Extra – the x-intercepts</a:t>
                </a:r>
              </a:p>
              <a:p>
                <a:endParaRPr lang="en-US" dirty="0"/>
              </a:p>
              <a:p>
                <a:r>
                  <a:rPr lang="en-US" dirty="0"/>
                  <a:t> Sketch graph</a:t>
                </a: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6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&lt;1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      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  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 ≥1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i="1" dirty="0" smtClean="0">
                    <a:latin typeface="Cambria Math"/>
                  </a:rPr>
                  <a:t> find    g(1),   g(-4)  g(0)</a:t>
                </a:r>
              </a:p>
              <a:p>
                <a:endParaRPr lang="en-US" i="1" dirty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r>
                  <a:rPr lang="en-US" i="1" dirty="0" smtClean="0">
                    <a:latin typeface="Cambria Math"/>
                  </a:rPr>
                  <a:t>Sketch graph</a:t>
                </a:r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766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3 - section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Absolute value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Absolute value equations/ inequality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From the graph of the absolute value function we can determine the nature of all absolute value equations and inequalities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f(x) = a has two solutions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         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and x</a:t>
                </a:r>
                <a:r>
                  <a:rPr lang="en-US" baseline="-25000" dirty="0" smtClean="0"/>
                  <a:t>2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f(x) ≤ a is an interval  </a:t>
                </a:r>
                <a:r>
                  <a:rPr lang="en-US" dirty="0"/>
                  <a:t>[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1,</a:t>
                </a:r>
                <a:r>
                  <a:rPr lang="en-US" dirty="0" smtClean="0"/>
                  <a:t> 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</a:p>
              <a:p>
                <a:pPr marL="0" indent="0">
                  <a:buNone/>
                </a:pPr>
                <a:r>
                  <a:rPr lang="en-US" dirty="0" smtClean="0"/>
                  <a:t>]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f(x)&gt; a is a union of 2                     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intervals:  (-∞</a:t>
                </a:r>
                <a:r>
                  <a:rPr lang="en-US" dirty="0"/>
                  <a:t>, 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(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,∞)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(note: the absolute value graph can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also be seen as a piecewise graph)      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≥0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854158"/>
              </p:ext>
            </p:extLst>
          </p:nvPr>
        </p:nvGraphicFramePr>
        <p:xfrm>
          <a:off x="0" y="2286000"/>
          <a:ext cx="423862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Graph system" r:id="rId4" imgW="7619844" imgH="5076900" progId="GraphFile">
                  <p:embed/>
                </p:oleObj>
              </mc:Choice>
              <mc:Fallback>
                <p:oleObj name="Graph system" r:id="rId4" imgW="7619844" imgH="5076900" progId="GraphFil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2286000"/>
                        <a:ext cx="4238625" cy="282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87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algebraically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Isolate the absolute value</a:t>
            </a:r>
          </a:p>
          <a:p>
            <a:r>
              <a:rPr lang="en-US" dirty="0" smtClean="0"/>
              <a:t>Write 2 equations </a:t>
            </a:r>
          </a:p>
          <a:p>
            <a:r>
              <a:rPr lang="en-US" dirty="0" smtClean="0"/>
              <a:t>Solve both equations – write solution</a:t>
            </a:r>
          </a:p>
          <a:p>
            <a:pPr marL="0" indent="0">
              <a:buNone/>
            </a:pPr>
            <a:r>
              <a:rPr lang="en-US" dirty="0" smtClean="0"/>
              <a:t>Ex.   |2x - 3| = 2           |2x – 3|&lt; 2      |2x – 3 |&gt;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| 5 – 3x | + 5 = 12          4 - |x + 3| &gt;  - 12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| x – 2| = | 4 – 3x|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Analyzing a function means to learn all you can about the function using tables, graphs, logic, and intuition</a:t>
            </a:r>
          </a:p>
          <a:p>
            <a:r>
              <a:rPr lang="en-US" dirty="0"/>
              <a:t> </a:t>
            </a:r>
            <a:r>
              <a:rPr lang="en-US" dirty="0" smtClean="0"/>
              <a:t>We will look at a few simple functions and build from there</a:t>
            </a:r>
          </a:p>
          <a:p>
            <a:r>
              <a:rPr lang="en-US" dirty="0" smtClean="0"/>
              <a:t>Some basic concepts are: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increasing/decreasing intervals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x and y intercepts (zeroes and roots)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local maxima/minima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actual maximum/minimum</a:t>
            </a:r>
          </a:p>
          <a:p>
            <a:pPr marL="0" indent="0">
              <a:buNone/>
            </a:pPr>
            <a:r>
              <a:rPr lang="en-US" dirty="0" smtClean="0"/>
              <a:t>            Even and odd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Objectives2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Maxima/minima</a:t>
            </a:r>
          </a:p>
          <a:p>
            <a:r>
              <a:rPr lang="en-US" dirty="0" smtClean="0"/>
              <a:t>Recognize even and odd functions</a:t>
            </a:r>
          </a:p>
          <a:p>
            <a:r>
              <a:rPr lang="en-US" dirty="0" smtClean="0"/>
              <a:t>Average rate of change </a:t>
            </a:r>
          </a:p>
          <a:p>
            <a:r>
              <a:rPr lang="en-US" dirty="0" smtClean="0"/>
              <a:t>Recognize 7 basic nonlinear functions</a:t>
            </a:r>
          </a:p>
          <a:p>
            <a:r>
              <a:rPr lang="en-US" dirty="0" smtClean="0"/>
              <a:t>Create functions by combinations and compositions</a:t>
            </a:r>
          </a:p>
          <a:p>
            <a:r>
              <a:rPr lang="en-US" dirty="0" smtClean="0"/>
              <a:t>Understand transformations caused by linear combinations and compositions</a:t>
            </a:r>
          </a:p>
          <a:p>
            <a:r>
              <a:rPr lang="en-US" dirty="0" smtClean="0"/>
              <a:t>Graph Piecewise functions</a:t>
            </a:r>
          </a:p>
          <a:p>
            <a:r>
              <a:rPr lang="en-US" smtClean="0"/>
              <a:t>Solve Absolute </a:t>
            </a:r>
            <a:r>
              <a:rPr lang="en-US" dirty="0" smtClean="0"/>
              <a:t>value equations and inequalities</a:t>
            </a:r>
          </a:p>
        </p:txBody>
      </p:sp>
    </p:spTree>
    <p:extLst>
      <p:ext uri="{BB962C8B-B14F-4D97-AF65-F5344CB8AC3E}">
        <p14:creationId xmlns:p14="http://schemas.microsoft.com/office/powerpoint/2010/main" val="1208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Maximum/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Maximum – the highest point the function will ever attain</a:t>
            </a:r>
          </a:p>
          <a:p>
            <a:r>
              <a:rPr lang="en-US" dirty="0" smtClean="0"/>
              <a:t>Minimum – the lowest point the function will ever attain</a:t>
            </a:r>
          </a:p>
          <a:p>
            <a:r>
              <a:rPr lang="en-US" dirty="0" smtClean="0"/>
              <a:t>Local(relative) maxima – is the exact point where the function switches from increasing to decreasing</a:t>
            </a:r>
          </a:p>
          <a:p>
            <a:r>
              <a:rPr lang="en-US" dirty="0" smtClean="0"/>
              <a:t>Local (relative) </a:t>
            </a:r>
            <a:r>
              <a:rPr lang="en-US" dirty="0" err="1" smtClean="0"/>
              <a:t>mimima</a:t>
            </a:r>
            <a:r>
              <a:rPr lang="en-US" dirty="0" smtClean="0"/>
              <a:t> – the exact point where the function switches from decreasing to increasing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y-intercept and the zeroes </a:t>
            </a:r>
          </a:p>
          <a:p>
            <a:r>
              <a:rPr lang="en-US" dirty="0" smtClean="0"/>
              <a:t>Find relative maxima and minima</a:t>
            </a:r>
          </a:p>
          <a:p>
            <a:r>
              <a:rPr lang="en-US" dirty="0" smtClean="0"/>
              <a:t>Find absolute maximum and minimum</a:t>
            </a:r>
          </a:p>
          <a:p>
            <a:r>
              <a:rPr lang="en-US" dirty="0" smtClean="0"/>
              <a:t>Domain/range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270939"/>
              </p:ext>
            </p:extLst>
          </p:nvPr>
        </p:nvGraphicFramePr>
        <p:xfrm>
          <a:off x="914401" y="3276600"/>
          <a:ext cx="59436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Graph system" r:id="rId3" imgW="7619844" imgH="5076900" progId="GraphFile">
                  <p:embed/>
                </p:oleObj>
              </mc:Choice>
              <mc:Fallback>
                <p:oleObj name="Graph system" r:id="rId3" imgW="7619844" imgH="5076900" progId="GraphFil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1" y="3276600"/>
                        <a:ext cx="59436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283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(Cover only if extra time)Using technology to find 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you press the trace button it automatically sets on the y – intercept</a:t>
            </a:r>
          </a:p>
          <a:p>
            <a:r>
              <a:rPr lang="en-US" dirty="0" smtClean="0"/>
              <a:t>Under 2</a:t>
            </a:r>
            <a:r>
              <a:rPr lang="en-US" baseline="30000" dirty="0" smtClean="0"/>
              <a:t>nd</a:t>
            </a:r>
            <a:r>
              <a:rPr lang="en-US" dirty="0" smtClean="0"/>
              <a:t> trace you have a “zero” option.  The x – intercepts or the x-coordinate of the intercept is often referred to as the zero of the function – this option will locate the x-intercepts if you do it correctly – the book explains how</a:t>
            </a:r>
          </a:p>
          <a:p>
            <a:r>
              <a:rPr lang="en-US" dirty="0" smtClean="0"/>
              <a:t>Easier method is to enter y = 0 function along with your f(x).  This is the x axis.   You have created a system.  Then use the intersect feature (#5) You do need to trace close to the intercept but you then enter 3 times and you will have the x- intercept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Examples(time permitting)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y-intercept and the zeroes  for the following functions using a calculator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f(x) =  3x</a:t>
            </a:r>
            <a:r>
              <a:rPr lang="en-US" baseline="30000" dirty="0" smtClean="0"/>
              <a:t>3</a:t>
            </a:r>
            <a:r>
              <a:rPr lang="en-US" dirty="0" smtClean="0"/>
              <a:t> + x</a:t>
            </a:r>
            <a:r>
              <a:rPr lang="en-US" baseline="30000" dirty="0" smtClean="0"/>
              <a:t>2</a:t>
            </a:r>
            <a:r>
              <a:rPr lang="en-US" dirty="0" smtClean="0"/>
              <a:t> –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g(x) =  | 3 – x</a:t>
            </a:r>
            <a:r>
              <a:rPr lang="en-US" baseline="30000" dirty="0" smtClean="0"/>
              <a:t>2</a:t>
            </a:r>
            <a:r>
              <a:rPr lang="en-US" dirty="0" smtClean="0"/>
              <a:t>|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Even/odd functions: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when f(x) = f(-x) for all values of x in the domain f(x) is an even function</a:t>
            </a:r>
          </a:p>
          <a:p>
            <a:r>
              <a:rPr lang="en-US" dirty="0" smtClean="0"/>
              <a:t>An even function is symmetric across the y – axis</a:t>
            </a:r>
          </a:p>
          <a:p>
            <a:endParaRPr lang="en-US" dirty="0"/>
          </a:p>
          <a:p>
            <a:r>
              <a:rPr lang="en-US" dirty="0" smtClean="0"/>
              <a:t>When f(-x) = - f(x) for all values of x in the domain   f(x) is an odd function</a:t>
            </a:r>
          </a:p>
          <a:p>
            <a:r>
              <a:rPr lang="en-US" dirty="0" smtClean="0"/>
              <a:t>An odd function has rotational symmetry around the origin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1438</Words>
  <Application>Microsoft Office PowerPoint</Application>
  <PresentationFormat>On-screen Show (4:3)</PresentationFormat>
  <Paragraphs>239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Cambria Math</vt:lpstr>
      <vt:lpstr>Office Theme</vt:lpstr>
      <vt:lpstr>Graph system</vt:lpstr>
      <vt:lpstr>Graph System</vt:lpstr>
      <vt:lpstr>College Algebra</vt:lpstr>
      <vt:lpstr>Unit 2 -a</vt:lpstr>
      <vt:lpstr>Chapter 3 </vt:lpstr>
      <vt:lpstr>Analyzing functions</vt:lpstr>
      <vt:lpstr>Maximum/ minimum</vt:lpstr>
      <vt:lpstr>Example</vt:lpstr>
      <vt:lpstr>(Cover only if extra time)Using technology to find intercepts</vt:lpstr>
      <vt:lpstr>Examples(time permitting)</vt:lpstr>
      <vt:lpstr>Even/odd functions: symmetry</vt:lpstr>
      <vt:lpstr>Examples - graphically</vt:lpstr>
      <vt:lpstr>Examples - algebraically</vt:lpstr>
      <vt:lpstr>Average rate of change</vt:lpstr>
      <vt:lpstr>examples</vt:lpstr>
      <vt:lpstr>Analyzing some basic functions</vt:lpstr>
      <vt:lpstr>5.2</vt:lpstr>
      <vt:lpstr>Notation</vt:lpstr>
      <vt:lpstr>composition</vt:lpstr>
      <vt:lpstr>Numeric examples</vt:lpstr>
      <vt:lpstr>Examples </vt:lpstr>
      <vt:lpstr>Examples reading graph</vt:lpstr>
      <vt:lpstr>Difference quotient- an application of compositions and combinations </vt:lpstr>
      <vt:lpstr>3-2</vt:lpstr>
      <vt:lpstr>Function Families</vt:lpstr>
      <vt:lpstr>Translations</vt:lpstr>
      <vt:lpstr>Determine the parent function and the transformation indicated- state the transformation in words- sketch both </vt:lpstr>
      <vt:lpstr>Dilations/flips</vt:lpstr>
      <vt:lpstr>Determine the parent function and the transformation indicated and sketch both graphs</vt:lpstr>
      <vt:lpstr>Dilations with translations</vt:lpstr>
      <vt:lpstr>Given a graph determine its equation</vt:lpstr>
      <vt:lpstr>Given a graph determine its equation</vt:lpstr>
      <vt:lpstr>Given a graph determine its equation</vt:lpstr>
      <vt:lpstr>Chapter 3 section 3</vt:lpstr>
      <vt:lpstr>PowerPoint Presentation</vt:lpstr>
      <vt:lpstr>Piecewise functions</vt:lpstr>
      <vt:lpstr>Examples</vt:lpstr>
      <vt:lpstr>PowerPoint Presentation</vt:lpstr>
      <vt:lpstr>Chapter 3 - section 4</vt:lpstr>
      <vt:lpstr>Absolute value equations/ inequality</vt:lpstr>
      <vt:lpstr>Solving algebraically</vt:lpstr>
      <vt:lpstr>Summary of Objectives2</vt:lpstr>
    </vt:vector>
  </TitlesOfParts>
  <Company>Seminole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Algebra</dc:title>
  <dc:creator>Seminole State</dc:creator>
  <cp:lastModifiedBy>Donna Bradley</cp:lastModifiedBy>
  <cp:revision>63</cp:revision>
  <dcterms:created xsi:type="dcterms:W3CDTF">2012-09-20T18:42:29Z</dcterms:created>
  <dcterms:modified xsi:type="dcterms:W3CDTF">2016-08-31T05:40:52Z</dcterms:modified>
</cp:coreProperties>
</file>